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EF4196-6F93-4E4D-B5E6-1181EA9575F7}" type="datetimeFigureOut">
              <a:rPr lang="en-US" smtClean="0"/>
              <a:t>4/8/2013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63B300-CAC3-4A09-B071-92E66424995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bwMode="auto">
          <a:xfrm>
            <a:off x="1293813" y="798513"/>
            <a:ext cx="4273550" cy="3205162"/>
          </a:xfrm>
          <a:prstGeom prst="rect">
            <a:avLst/>
          </a:prstGeom>
          <a:solidFill>
            <a:srgbClr val="FFFFFF"/>
          </a:solidFill>
          <a:ln>
            <a:solidFill>
              <a:srgbClr val="000000"/>
            </a:solidFill>
            <a:miter lim="800000"/>
            <a:headEnd/>
            <a:tailEnd/>
          </a:ln>
        </p:spPr>
      </p:sp>
      <p:sp>
        <p:nvSpPr>
          <p:cNvPr id="172035" name="Rectangle 3"/>
          <p:cNvSpPr>
            <a:spLocks noGrp="1" noChangeArrowheads="1"/>
          </p:cNvSpPr>
          <p:nvPr>
            <p:ph type="body" idx="1"/>
          </p:nvPr>
        </p:nvSpPr>
        <p:spPr bwMode="auto">
          <a:xfrm>
            <a:off x="914400" y="4346575"/>
            <a:ext cx="5029200" cy="3849688"/>
          </a:xfrm>
          <a:prstGeom prst="rect">
            <a:avLst/>
          </a:prstGeom>
          <a:solidFill>
            <a:srgbClr val="FFFFFF"/>
          </a:solidFill>
          <a:ln>
            <a:solidFill>
              <a:srgbClr val="000000"/>
            </a:solidFill>
            <a:miter lim="800000"/>
            <a:headEnd/>
            <a:tailEnd/>
          </a:ln>
        </p:spPr>
        <p:txBody>
          <a:bodyPr lIns="89730" tIns="44865" rIns="89730" bIns="44865"/>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bwMode="auto">
          <a:xfrm>
            <a:off x="1293813" y="798513"/>
            <a:ext cx="4273550" cy="3205162"/>
          </a:xfrm>
          <a:prstGeom prst="rect">
            <a:avLst/>
          </a:prstGeom>
          <a:solidFill>
            <a:srgbClr val="FFFFFF"/>
          </a:solidFill>
          <a:ln>
            <a:solidFill>
              <a:srgbClr val="000000"/>
            </a:solidFill>
            <a:miter lim="800000"/>
            <a:headEnd/>
            <a:tailEnd/>
          </a:ln>
        </p:spPr>
      </p:sp>
      <p:sp>
        <p:nvSpPr>
          <p:cNvPr id="206851" name="Rectangle 3"/>
          <p:cNvSpPr>
            <a:spLocks noGrp="1" noChangeArrowheads="1"/>
          </p:cNvSpPr>
          <p:nvPr>
            <p:ph type="body" idx="1"/>
          </p:nvPr>
        </p:nvSpPr>
        <p:spPr bwMode="auto">
          <a:xfrm>
            <a:off x="914400" y="4346575"/>
            <a:ext cx="5029200" cy="3849688"/>
          </a:xfrm>
          <a:prstGeom prst="rect">
            <a:avLst/>
          </a:prstGeom>
          <a:solidFill>
            <a:srgbClr val="FFFFFF"/>
          </a:solidFill>
          <a:ln>
            <a:solidFill>
              <a:srgbClr val="000000"/>
            </a:solidFill>
            <a:miter lim="800000"/>
            <a:headEnd/>
            <a:tailEnd/>
          </a:ln>
        </p:spPr>
        <p:txBody>
          <a:bodyPr lIns="89730" tIns="44865" rIns="89730" bIns="44865"/>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bwMode="auto">
          <a:xfrm>
            <a:off x="1293813" y="798513"/>
            <a:ext cx="4273550" cy="3205162"/>
          </a:xfrm>
          <a:prstGeom prst="rect">
            <a:avLst/>
          </a:prstGeom>
          <a:solidFill>
            <a:srgbClr val="FFFFFF"/>
          </a:solidFill>
          <a:ln>
            <a:solidFill>
              <a:srgbClr val="000000"/>
            </a:solidFill>
            <a:miter lim="800000"/>
            <a:headEnd/>
            <a:tailEnd/>
          </a:ln>
        </p:spPr>
      </p:sp>
      <p:sp>
        <p:nvSpPr>
          <p:cNvPr id="175107" name="Rectangle 3"/>
          <p:cNvSpPr>
            <a:spLocks noGrp="1" noChangeArrowheads="1"/>
          </p:cNvSpPr>
          <p:nvPr>
            <p:ph type="body" idx="1"/>
          </p:nvPr>
        </p:nvSpPr>
        <p:spPr bwMode="auto">
          <a:xfrm>
            <a:off x="914400" y="4346575"/>
            <a:ext cx="5029200" cy="3849688"/>
          </a:xfrm>
          <a:prstGeom prst="rect">
            <a:avLst/>
          </a:prstGeom>
          <a:solidFill>
            <a:srgbClr val="FFFFFF"/>
          </a:solidFill>
          <a:ln>
            <a:solidFill>
              <a:srgbClr val="000000"/>
            </a:solidFill>
            <a:miter lim="800000"/>
            <a:headEnd/>
            <a:tailEnd/>
          </a:ln>
        </p:spPr>
        <p:txBody>
          <a:bodyPr lIns="89730" tIns="44865" rIns="89730" bIns="44865"/>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7305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8A17C0-69F3-4820-852A-9B884170B72B}"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A17C0-69F3-4820-852A-9B884170B72B}"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A17C0-69F3-4820-852A-9B884170B72B}"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295400"/>
            <a:ext cx="37719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295400"/>
            <a:ext cx="37719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868362"/>
          </a:xfrm>
        </p:spPr>
        <p:txBody>
          <a:bodyPr>
            <a:normAutofit/>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68A17C0-69F3-4820-852A-9B884170B72B}"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8A17C0-69F3-4820-852A-9B884170B72B}"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8A17C0-69F3-4820-852A-9B884170B72B}"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8A17C0-69F3-4820-852A-9B884170B72B}" type="datetimeFigureOut">
              <a:rPr lang="en-US" smtClean="0"/>
              <a:t>4/8/2013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8A17C0-69F3-4820-852A-9B884170B72B}" type="datetimeFigureOut">
              <a:rPr lang="en-US" smtClean="0"/>
              <a:t>4/8/2013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8A17C0-69F3-4820-852A-9B884170B72B}" type="datetimeFigureOut">
              <a:rPr lang="en-US" smtClean="0"/>
              <a:t>4/8/2013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8A17C0-69F3-4820-852A-9B884170B72B}"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8A17C0-69F3-4820-852A-9B884170B72B}"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3A893B-C86D-4B15-8169-2CEA05B1579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A17C0-69F3-4820-852A-9B884170B72B}" type="datetimeFigureOut">
              <a:rPr lang="en-US" smtClean="0"/>
              <a:t>4/8/2013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3A893B-C86D-4B15-8169-2CEA05B1579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AU" smtClean="0"/>
              <a:t>The Iridium '‘Team’'</a:t>
            </a:r>
          </a:p>
        </p:txBody>
      </p:sp>
      <p:pic>
        <p:nvPicPr>
          <p:cNvPr id="142339" name="Picture 3" descr="Iridium TS"/>
          <p:cNvPicPr>
            <a:picLocks noChangeAspect="1" noChangeArrowheads="1"/>
          </p:cNvPicPr>
          <p:nvPr/>
        </p:nvPicPr>
        <p:blipFill>
          <a:blip r:embed="rId3" cstate="print"/>
          <a:srcRect l="6010" t="45332" r="7060" b="37334"/>
          <a:stretch>
            <a:fillRect/>
          </a:stretch>
        </p:blipFill>
        <p:spPr bwMode="auto">
          <a:xfrm>
            <a:off x="1066800" y="3581400"/>
            <a:ext cx="7924800" cy="2416175"/>
          </a:xfrm>
          <a:prstGeom prst="rect">
            <a:avLst/>
          </a:prstGeom>
          <a:noFill/>
          <a:ln w="9525">
            <a:noFill/>
            <a:miter lim="800000"/>
            <a:headEnd/>
            <a:tailEnd/>
          </a:ln>
        </p:spPr>
      </p:pic>
      <p:pic>
        <p:nvPicPr>
          <p:cNvPr id="142340" name="Picture 4" descr="Iridium TS"/>
          <p:cNvPicPr>
            <a:picLocks noChangeAspect="1" noChangeArrowheads="1"/>
          </p:cNvPicPr>
          <p:nvPr/>
        </p:nvPicPr>
        <p:blipFill>
          <a:blip r:embed="rId3" cstate="print"/>
          <a:srcRect l="6621" t="13181" r="65233" b="76849"/>
          <a:stretch>
            <a:fillRect/>
          </a:stretch>
        </p:blipFill>
        <p:spPr bwMode="auto">
          <a:xfrm>
            <a:off x="3124200" y="2133600"/>
            <a:ext cx="2667000" cy="1444625"/>
          </a:xfrm>
          <a:prstGeom prst="rect">
            <a:avLst/>
          </a:prstGeom>
          <a:noFill/>
          <a:ln w="9525">
            <a:noFill/>
            <a:miter lim="800000"/>
            <a:headEnd/>
            <a:tailEnd/>
          </a:ln>
        </p:spPr>
      </p:pic>
      <p:pic>
        <p:nvPicPr>
          <p:cNvPr id="142341" name="Picture 5" descr="Iridium sat photo"/>
          <p:cNvPicPr>
            <a:picLocks noChangeAspect="1" noChangeArrowheads="1"/>
          </p:cNvPicPr>
          <p:nvPr/>
        </p:nvPicPr>
        <p:blipFill>
          <a:blip r:embed="rId4" cstate="print"/>
          <a:srcRect/>
          <a:stretch>
            <a:fillRect/>
          </a:stretch>
        </p:blipFill>
        <p:spPr bwMode="auto">
          <a:xfrm>
            <a:off x="1600200" y="1828800"/>
            <a:ext cx="1231900" cy="1257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idx="4294967295"/>
          </p:nvPr>
        </p:nvSpPr>
        <p:spPr/>
        <p:txBody>
          <a:bodyPr/>
          <a:lstStyle/>
          <a:p>
            <a:r>
              <a:rPr lang="en-AU" dirty="0" smtClean="0"/>
              <a:t>The Iridium Concept</a:t>
            </a:r>
          </a:p>
        </p:txBody>
      </p:sp>
      <p:sp>
        <p:nvSpPr>
          <p:cNvPr id="205827" name="Rectangle 3"/>
          <p:cNvSpPr>
            <a:spLocks noGrp="1" noChangeArrowheads="1"/>
          </p:cNvSpPr>
          <p:nvPr>
            <p:ph type="body" idx="4294967295"/>
          </p:nvPr>
        </p:nvSpPr>
        <p:spPr/>
        <p:txBody>
          <a:bodyPr/>
          <a:lstStyle/>
          <a:p>
            <a:r>
              <a:rPr lang="en-AU" sz="1800" dirty="0" smtClean="0"/>
              <a:t>International Coverage</a:t>
            </a:r>
          </a:p>
          <a:p>
            <a:pPr lvl="1"/>
            <a:r>
              <a:rPr lang="en-AU" sz="1600" dirty="0" smtClean="0"/>
              <a:t>66-LEO Satellites</a:t>
            </a:r>
          </a:p>
          <a:p>
            <a:pPr lvl="2"/>
            <a:r>
              <a:rPr lang="en-AU" sz="1400" dirty="0" smtClean="0"/>
              <a:t>Launched 72; got 67; 5-year life each</a:t>
            </a:r>
          </a:p>
          <a:p>
            <a:pPr lvl="1"/>
            <a:r>
              <a:rPr lang="en-AU" sz="1600" dirty="0" smtClean="0"/>
              <a:t>12 Ground Stations</a:t>
            </a:r>
          </a:p>
          <a:p>
            <a:r>
              <a:rPr lang="en-AU" sz="1800" dirty="0" smtClean="0"/>
              <a:t>Handset Cost = US$3,000</a:t>
            </a:r>
          </a:p>
          <a:p>
            <a:r>
              <a:rPr lang="en-AU" sz="1800" dirty="0" smtClean="0"/>
              <a:t>Call Cost = US$3.00-US$7.50 per min.</a:t>
            </a:r>
          </a:p>
          <a:p>
            <a:r>
              <a:rPr lang="en-AU" sz="1800" dirty="0" smtClean="0"/>
              <a:t>US$800 million PF</a:t>
            </a:r>
          </a:p>
          <a:p>
            <a:pPr lvl="1"/>
            <a:r>
              <a:rPr lang="en-AU" sz="1600" dirty="0" smtClean="0"/>
              <a:t>LIBOR + 4%; 2-year Bullet</a:t>
            </a:r>
          </a:p>
          <a:p>
            <a:endParaRPr lang="en-AU" sz="1800" dirty="0" smtClean="0"/>
          </a:p>
        </p:txBody>
      </p:sp>
      <p:pic>
        <p:nvPicPr>
          <p:cNvPr id="205828" name="Picture 4" descr="Handset Iridium"/>
          <p:cNvPicPr>
            <a:picLocks noChangeAspect="1" noChangeArrowheads="1"/>
          </p:cNvPicPr>
          <p:nvPr/>
        </p:nvPicPr>
        <p:blipFill>
          <a:blip r:embed="rId3" cstate="print"/>
          <a:srcRect/>
          <a:stretch>
            <a:fillRect/>
          </a:stretch>
        </p:blipFill>
        <p:spPr bwMode="auto">
          <a:xfrm>
            <a:off x="7391400" y="2184400"/>
            <a:ext cx="1492250" cy="238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idx="4294967295"/>
          </p:nvPr>
        </p:nvSpPr>
        <p:spPr/>
        <p:txBody>
          <a:bodyPr>
            <a:noAutofit/>
          </a:bodyPr>
          <a:lstStyle/>
          <a:p>
            <a:r>
              <a:rPr lang="en-US" sz="2800" dirty="0" smtClean="0"/>
              <a:t>Standard and Poors and Housing Price Assumptions – Comparison with Iriduim Assumptions</a:t>
            </a:r>
          </a:p>
        </p:txBody>
      </p:sp>
      <p:sp>
        <p:nvSpPr>
          <p:cNvPr id="194563" name="Rectangle 3"/>
          <p:cNvSpPr>
            <a:spLocks noGrp="1" noChangeArrowheads="1"/>
          </p:cNvSpPr>
          <p:nvPr>
            <p:ph type="body" sz="half" idx="4294967295"/>
          </p:nvPr>
        </p:nvSpPr>
        <p:spPr>
          <a:xfrm>
            <a:off x="228600" y="1295400"/>
            <a:ext cx="3429000" cy="5105400"/>
          </a:xfrm>
        </p:spPr>
        <p:txBody>
          <a:bodyPr>
            <a:noAutofit/>
          </a:bodyPr>
          <a:lstStyle/>
          <a:p>
            <a:pPr marL="231775" indent="-231775">
              <a:spcBef>
                <a:spcPct val="0"/>
              </a:spcBef>
              <a:spcAft>
                <a:spcPct val="0"/>
              </a:spcAft>
              <a:buFontTx/>
              <a:buNone/>
            </a:pPr>
            <a:r>
              <a:rPr lang="en-US" altLang="zh-CN" sz="2000" dirty="0" smtClean="0">
                <a:ea typeface="SimSun" pitchFamily="2" charset="-122"/>
              </a:rPr>
              <a:t>	According to one story an investor called the rating agency Standard &amp; Poor’s and asked what would happen to default rates if real estate prices fell.  </a:t>
            </a:r>
          </a:p>
          <a:p>
            <a:pPr marL="231775" indent="-231775">
              <a:spcBef>
                <a:spcPct val="0"/>
              </a:spcBef>
              <a:spcAft>
                <a:spcPct val="0"/>
              </a:spcAft>
              <a:buFontTx/>
              <a:buNone/>
            </a:pPr>
            <a:endParaRPr lang="en-US" altLang="zh-CN" sz="2000" dirty="0" smtClean="0">
              <a:ea typeface="SimSun" pitchFamily="2" charset="-122"/>
            </a:endParaRPr>
          </a:p>
          <a:p>
            <a:pPr marL="231775" indent="-231775">
              <a:spcBef>
                <a:spcPct val="0"/>
              </a:spcBef>
              <a:spcAft>
                <a:spcPct val="0"/>
              </a:spcAft>
              <a:buFontTx/>
              <a:buNone/>
            </a:pPr>
            <a:r>
              <a:rPr lang="en-US" altLang="zh-CN" sz="2000" dirty="0" smtClean="0">
                <a:ea typeface="SimSun" pitchFamily="2" charset="-122"/>
              </a:rPr>
              <a:t>	“The man at S&amp;P couldn’t say; its model for home prices had no ability to accept a negative number. ‘They were just assuming home prices would keep going up…’”</a:t>
            </a:r>
            <a:r>
              <a:rPr lang="en-GB" altLang="zh-CN" sz="2000" dirty="0" smtClean="0">
                <a:ea typeface="SimSun" pitchFamily="2" charset="-122"/>
              </a:rPr>
              <a:t> </a:t>
            </a:r>
          </a:p>
          <a:p>
            <a:pPr marL="231775" indent="-231775">
              <a:spcBef>
                <a:spcPct val="0"/>
              </a:spcBef>
              <a:spcAft>
                <a:spcPct val="0"/>
              </a:spcAft>
              <a:buFontTx/>
              <a:buNone/>
            </a:pPr>
            <a:endParaRPr lang="en-GB" altLang="zh-CN" sz="2000" dirty="0" smtClean="0">
              <a:ea typeface="SimSun" pitchFamily="2" charset="-122"/>
            </a:endParaRPr>
          </a:p>
          <a:p>
            <a:pPr marL="231775" indent="-231775"/>
            <a:endParaRPr lang="en-US" sz="2000" dirty="0" smtClean="0"/>
          </a:p>
        </p:txBody>
      </p:sp>
      <p:pic>
        <p:nvPicPr>
          <p:cNvPr id="194564" name="Picture 4"/>
          <p:cNvPicPr>
            <a:picLocks noGrp="1" noChangeAspect="1" noChangeArrowheads="1"/>
          </p:cNvPicPr>
          <p:nvPr>
            <p:ph sz="half" idx="4294967295"/>
          </p:nvPr>
        </p:nvPicPr>
        <p:blipFill>
          <a:blip r:embed="rId2" cstate="print"/>
          <a:srcRect/>
          <a:stretch>
            <a:fillRect/>
          </a:stretch>
        </p:blipFill>
        <p:spPr>
          <a:xfrm>
            <a:off x="3505201" y="2120081"/>
            <a:ext cx="5294206" cy="3842569"/>
          </a:xfr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AU" dirty="0" smtClean="0"/>
              <a:t>The Iridium Concept</a:t>
            </a:r>
          </a:p>
        </p:txBody>
      </p:sp>
      <p:sp>
        <p:nvSpPr>
          <p:cNvPr id="161795" name="Rectangle 3"/>
          <p:cNvSpPr>
            <a:spLocks noGrp="1" noChangeArrowheads="1"/>
          </p:cNvSpPr>
          <p:nvPr>
            <p:ph type="body" idx="1"/>
          </p:nvPr>
        </p:nvSpPr>
        <p:spPr>
          <a:xfrm>
            <a:off x="533400" y="1295400"/>
            <a:ext cx="7772400" cy="4648200"/>
          </a:xfrm>
        </p:spPr>
        <p:txBody>
          <a:bodyPr/>
          <a:lstStyle/>
          <a:p>
            <a:r>
              <a:rPr lang="en-AU" sz="2400" dirty="0" smtClean="0"/>
              <a:t>Coverage?</a:t>
            </a:r>
          </a:p>
          <a:p>
            <a:pPr lvl="1"/>
            <a:r>
              <a:rPr lang="en-AU" sz="2000" dirty="0" smtClean="0"/>
              <a:t>Does not work in your car</a:t>
            </a:r>
          </a:p>
          <a:p>
            <a:pPr lvl="1"/>
            <a:r>
              <a:rPr lang="en-AU" sz="2000" dirty="0" smtClean="0"/>
              <a:t>Does not work in a city </a:t>
            </a:r>
          </a:p>
          <a:p>
            <a:pPr lvl="2"/>
            <a:r>
              <a:rPr lang="en-AU" sz="1800" dirty="0" smtClean="0"/>
              <a:t>interference from buildings</a:t>
            </a:r>
          </a:p>
          <a:p>
            <a:pPr lvl="1"/>
            <a:r>
              <a:rPr lang="en-AU" sz="2000" dirty="0" smtClean="0"/>
              <a:t>Does not work as you exit an airport</a:t>
            </a:r>
          </a:p>
          <a:p>
            <a:pPr lvl="1"/>
            <a:r>
              <a:rPr lang="en-AU" sz="2000" dirty="0" smtClean="0"/>
              <a:t>Satellite crosses the sky in ca. 14 minutes</a:t>
            </a:r>
          </a:p>
          <a:p>
            <a:pPr lvl="2"/>
            <a:r>
              <a:rPr lang="en-AU" sz="1800" dirty="0" smtClean="0"/>
              <a:t>handover software aboard the satellites</a:t>
            </a:r>
          </a:p>
          <a:p>
            <a:endParaRPr lang="en-AU" sz="2400" dirty="0" smtClean="0"/>
          </a:p>
        </p:txBody>
      </p:sp>
      <p:pic>
        <p:nvPicPr>
          <p:cNvPr id="161796" name="Picture 4" descr="Iridium sat diag2"/>
          <p:cNvPicPr>
            <a:picLocks noChangeAspect="1" noChangeArrowheads="1"/>
          </p:cNvPicPr>
          <p:nvPr/>
        </p:nvPicPr>
        <p:blipFill>
          <a:blip r:embed="rId3" cstate="print"/>
          <a:srcRect/>
          <a:stretch>
            <a:fillRect/>
          </a:stretch>
        </p:blipFill>
        <p:spPr bwMode="auto">
          <a:xfrm>
            <a:off x="6400800" y="2171700"/>
            <a:ext cx="2514600" cy="251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normAutofit fontScale="90000"/>
          </a:bodyPr>
          <a:lstStyle/>
          <a:p>
            <a:r>
              <a:rPr lang="en-US" dirty="0" smtClean="0"/>
              <a:t>Forgetting Fundamentals of Supply and Demand and Back of the Envelope Analysis -- Telecommunications</a:t>
            </a:r>
          </a:p>
        </p:txBody>
      </p:sp>
      <p:sp>
        <p:nvSpPr>
          <p:cNvPr id="152579" name="Rectangle 3"/>
          <p:cNvSpPr>
            <a:spLocks noGrp="1" noChangeArrowheads="1"/>
          </p:cNvSpPr>
          <p:nvPr>
            <p:ph type="body" sz="half" idx="1"/>
          </p:nvPr>
        </p:nvSpPr>
        <p:spPr>
          <a:xfrm>
            <a:off x="533400" y="1447800"/>
            <a:ext cx="4495800" cy="4724400"/>
          </a:xfrm>
        </p:spPr>
        <p:txBody>
          <a:bodyPr/>
          <a:lstStyle/>
          <a:p>
            <a:r>
              <a:rPr lang="en-US" sz="1600" dirty="0" smtClean="0"/>
              <a:t>At the end of the day you should evaluate whether forecasts make sense in light of fundamental economic principles.</a:t>
            </a:r>
          </a:p>
          <a:p>
            <a:pPr lvl="1"/>
            <a:r>
              <a:rPr lang="en-US" sz="1400" dirty="0" smtClean="0"/>
              <a:t>In the 1990’s telecoms seemingly limitless upside potential</a:t>
            </a:r>
          </a:p>
          <a:p>
            <a:pPr lvl="2"/>
            <a:r>
              <a:rPr lang="en-US" sz="1200" dirty="0" smtClean="0"/>
              <a:t>Venture capitalists and stock investors fell over each other to invest insane amounts of money in many companies</a:t>
            </a:r>
          </a:p>
          <a:p>
            <a:pPr lvl="2"/>
            <a:r>
              <a:rPr lang="en-US" sz="1200" dirty="0" smtClean="0"/>
              <a:t>Success of internet companies premised oh high growth continuing</a:t>
            </a:r>
          </a:p>
          <a:p>
            <a:pPr lvl="2"/>
            <a:r>
              <a:rPr lang="en-US" sz="1200" dirty="0" smtClean="0"/>
              <a:t>When companies failed to generate cash flow, defaulted companies skyrocketed</a:t>
            </a:r>
          </a:p>
          <a:p>
            <a:pPr lvl="1"/>
            <a:r>
              <a:rPr lang="en-US" sz="1400" dirty="0" smtClean="0"/>
              <a:t>Barriers to telecommunications companies came down</a:t>
            </a:r>
          </a:p>
          <a:p>
            <a:pPr lvl="1"/>
            <a:r>
              <a:rPr lang="en-US" sz="1400" dirty="0" smtClean="0"/>
              <a:t>Telecommunications network became overbuilt due to lack of demand</a:t>
            </a:r>
          </a:p>
        </p:txBody>
      </p:sp>
      <p:pic>
        <p:nvPicPr>
          <p:cNvPr id="152580" name="Picture 4"/>
          <p:cNvPicPr>
            <a:picLocks noGrp="1" noChangeAspect="1" noChangeArrowheads="1"/>
          </p:cNvPicPr>
          <p:nvPr>
            <p:ph sz="half" idx="2"/>
          </p:nvPr>
        </p:nvPicPr>
        <p:blipFill>
          <a:blip r:embed="rId2" cstate="print"/>
          <a:srcRect/>
          <a:stretch>
            <a:fillRect/>
          </a:stretch>
        </p:blipFill>
        <p:spPr bwMode="invGray">
          <a:xfrm>
            <a:off x="4946650" y="1311275"/>
            <a:ext cx="3436938" cy="1941513"/>
          </a:xfrm>
          <a:noFill/>
        </p:spPr>
      </p:pic>
      <p:pic>
        <p:nvPicPr>
          <p:cNvPr id="152581" name="Picture 5"/>
          <p:cNvPicPr>
            <a:picLocks noChangeAspect="1" noChangeArrowheads="1"/>
          </p:cNvPicPr>
          <p:nvPr/>
        </p:nvPicPr>
        <p:blipFill>
          <a:blip r:embed="rId3" cstate="print"/>
          <a:srcRect/>
          <a:stretch>
            <a:fillRect/>
          </a:stretch>
        </p:blipFill>
        <p:spPr bwMode="auto">
          <a:xfrm>
            <a:off x="5181600" y="3651250"/>
            <a:ext cx="3759200" cy="27432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en-US" dirty="0" smtClean="0"/>
              <a:t>Default Rates by Industry</a:t>
            </a:r>
          </a:p>
        </p:txBody>
      </p:sp>
      <p:pic>
        <p:nvPicPr>
          <p:cNvPr id="153603"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dirty="0" smtClean="0"/>
              <a:t>Telecommunications Meltdown</a:t>
            </a:r>
          </a:p>
        </p:txBody>
      </p:sp>
      <p:sp>
        <p:nvSpPr>
          <p:cNvPr id="154627" name="Rectangle 3"/>
          <p:cNvSpPr>
            <a:spLocks noGrp="1" noChangeArrowheads="1"/>
          </p:cNvSpPr>
          <p:nvPr>
            <p:ph type="body" idx="1"/>
          </p:nvPr>
        </p:nvSpPr>
        <p:spPr/>
        <p:txBody>
          <a:bodyPr/>
          <a:lstStyle/>
          <a:p>
            <a:r>
              <a:rPr lang="en-US" sz="1800" dirty="0" smtClean="0"/>
              <a:t>In 2001, 77 telecommunications companies sought bankruptcy</a:t>
            </a:r>
          </a:p>
          <a:p>
            <a:r>
              <a:rPr lang="en-US" sz="1800" dirty="0" smtClean="0"/>
              <a:t>In 2000, 20 declared </a:t>
            </a:r>
            <a:r>
              <a:rPr lang="en-US" sz="1800" dirty="0" smtClean="0"/>
              <a:t>bankruptcy.</a:t>
            </a:r>
            <a:endParaRPr lang="en-US" sz="1800" dirty="0" smtClean="0"/>
          </a:p>
          <a:p>
            <a:r>
              <a:rPr lang="en-US" sz="1800" dirty="0" smtClean="0"/>
              <a:t>Two Trillion in Market Value Lost</a:t>
            </a:r>
          </a:p>
          <a:p>
            <a:r>
              <a:rPr lang="en-US" sz="1800" dirty="0" smtClean="0"/>
              <a:t>Large bankruptcies included:</a:t>
            </a:r>
          </a:p>
          <a:p>
            <a:pPr lvl="1"/>
            <a:r>
              <a:rPr lang="en-US" sz="1600" dirty="0" smtClean="0"/>
              <a:t>WorldCom’s -- the single largest bankruptcy in U.S. history.  </a:t>
            </a:r>
          </a:p>
          <a:p>
            <a:pPr lvl="1"/>
            <a:r>
              <a:rPr lang="en-US" sz="1600" dirty="0" smtClean="0"/>
              <a:t>The fiber optic network operator, Global Crossing, 4</a:t>
            </a:r>
            <a:r>
              <a:rPr lang="en-US" sz="1600" baseline="30000" dirty="0" smtClean="0"/>
              <a:t>th</a:t>
            </a:r>
            <a:r>
              <a:rPr lang="en-US" sz="1600" dirty="0" smtClean="0"/>
              <a:t> largest</a:t>
            </a:r>
          </a:p>
          <a:p>
            <a:pPr lvl="1"/>
            <a:r>
              <a:rPr lang="en-US" sz="1600" dirty="0" smtClean="0"/>
              <a:t>Other leaders -- Williams Communications Group and Network Plus </a:t>
            </a:r>
          </a:p>
          <a:p>
            <a:r>
              <a:rPr lang="en-US" sz="1800" dirty="0" smtClean="0"/>
              <a:t>Reasons</a:t>
            </a:r>
          </a:p>
          <a:p>
            <a:pPr lvl="1"/>
            <a:r>
              <a:rPr lang="en-US" sz="1600" dirty="0" smtClean="0"/>
              <a:t>Long distance price competition in pursuit of retaining market share.</a:t>
            </a:r>
          </a:p>
          <a:p>
            <a:pPr lvl="1"/>
            <a:r>
              <a:rPr lang="en-US" sz="1600" dirty="0" smtClean="0"/>
              <a:t>Entry into local markets blocked.</a:t>
            </a:r>
          </a:p>
          <a:p>
            <a:r>
              <a:rPr lang="en-US" sz="1800" dirty="0" smtClean="0"/>
              <a:t>It's fallout from a telecoms industry in which supply has dwarfed demand.</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dirty="0" smtClean="0"/>
              <a:t>Price of Telecommunications Lines</a:t>
            </a:r>
          </a:p>
        </p:txBody>
      </p:sp>
      <p:pic>
        <p:nvPicPr>
          <p:cNvPr id="207876" name="Picture 4"/>
          <p:cNvPicPr>
            <a:picLocks noGrp="1" noChangeAspect="1" noChangeArrowheads="1"/>
          </p:cNvPicPr>
          <p:nvPr>
            <p:ph type="body" idx="1"/>
          </p:nvPr>
        </p:nvPicPr>
        <p:blipFill>
          <a:blip r:embed="rId2" cstate="print"/>
          <a:srcRect/>
          <a:stretch>
            <a:fillRect/>
          </a:stretch>
        </p:blipFill>
        <p:spPr>
          <a:xfrm>
            <a:off x="1096963" y="1295400"/>
            <a:ext cx="7026275" cy="5105400"/>
          </a:xfrm>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normAutofit/>
          </a:bodyPr>
          <a:lstStyle/>
          <a:p>
            <a:r>
              <a:rPr lang="en-US" dirty="0" smtClean="0"/>
              <a:t>Surplus Supply in Telecommunications </a:t>
            </a:r>
          </a:p>
        </p:txBody>
      </p:sp>
      <p:sp>
        <p:nvSpPr>
          <p:cNvPr id="155651" name="Rectangle 3"/>
          <p:cNvSpPr>
            <a:spLocks noGrp="1" noChangeArrowheads="1"/>
          </p:cNvSpPr>
          <p:nvPr>
            <p:ph type="body" idx="1"/>
          </p:nvPr>
        </p:nvSpPr>
        <p:spPr/>
        <p:txBody>
          <a:bodyPr/>
          <a:lstStyle/>
          <a:p>
            <a:r>
              <a:rPr lang="en-US" dirty="0" smtClean="0"/>
              <a:t>.</a:t>
            </a:r>
          </a:p>
          <a:p>
            <a:endParaRPr lang="en-US" dirty="0" smtClean="0"/>
          </a:p>
        </p:txBody>
      </p:sp>
      <p:pic>
        <p:nvPicPr>
          <p:cNvPr id="155652" name="Picture 4"/>
          <p:cNvPicPr>
            <a:picLocks noChangeAspect="1" noChangeArrowheads="1"/>
          </p:cNvPicPr>
          <p:nvPr/>
        </p:nvPicPr>
        <p:blipFill>
          <a:blip r:embed="rId2" cstate="print"/>
          <a:srcRect/>
          <a:stretch>
            <a:fillRect/>
          </a:stretch>
        </p:blipFill>
        <p:spPr bwMode="auto">
          <a:xfrm>
            <a:off x="2438400" y="1066800"/>
            <a:ext cx="6096000" cy="3810000"/>
          </a:xfrm>
          <a:prstGeom prst="rect">
            <a:avLst/>
          </a:prstGeom>
          <a:noFill/>
          <a:ln w="12700">
            <a:noFill/>
            <a:miter lim="800000"/>
            <a:headEnd type="none" w="sm" len="sm"/>
            <a:tailEnd type="none" w="sm" len="sm"/>
          </a:ln>
        </p:spPr>
      </p:pic>
      <p:sp>
        <p:nvSpPr>
          <p:cNvPr id="155653" name="Rectangle 5"/>
          <p:cNvSpPr>
            <a:spLocks noChangeArrowheads="1"/>
          </p:cNvSpPr>
          <p:nvPr/>
        </p:nvSpPr>
        <p:spPr bwMode="auto">
          <a:xfrm>
            <a:off x="457200" y="4724400"/>
            <a:ext cx="4953000" cy="1581150"/>
          </a:xfrm>
          <a:prstGeom prst="rect">
            <a:avLst/>
          </a:prstGeom>
          <a:solidFill>
            <a:srgbClr val="FFFF00"/>
          </a:solidFill>
          <a:ln w="12700">
            <a:noFill/>
            <a:miter lim="800000"/>
            <a:headEnd type="none" w="sm" len="sm"/>
            <a:tailEnd type="none" w="sm" len="sm"/>
          </a:ln>
        </p:spPr>
        <p:txBody>
          <a:bodyPr>
            <a:spAutoFit/>
          </a:bodyPr>
          <a:lstStyle/>
          <a:p>
            <a:pPr algn="l">
              <a:spcBef>
                <a:spcPct val="20000"/>
              </a:spcBef>
              <a:spcAft>
                <a:spcPct val="50000"/>
              </a:spcAft>
              <a:buFontTx/>
              <a:buChar char="•"/>
            </a:pPr>
            <a:r>
              <a:rPr lang="en-US" sz="1400" dirty="0"/>
              <a:t>There was an overbuilding of telecom capacity based on the fantasized vision of the objectives of the New Economy, which will never be realized. For example, there was an overbuilding of fiber-optic cable systems by a factor of at least 10. Many New Economy companies were built based on the idea that the telecom sector would expand perpetually by 15 to 30% per annum.</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dirty="0" smtClean="0"/>
              <a:t>Demand versus Supply</a:t>
            </a:r>
          </a:p>
        </p:txBody>
      </p:sp>
      <p:sp>
        <p:nvSpPr>
          <p:cNvPr id="156675" name="Rectangle 3"/>
          <p:cNvSpPr>
            <a:spLocks noGrp="1" noChangeArrowheads="1"/>
          </p:cNvSpPr>
          <p:nvPr>
            <p:ph type="body" idx="1"/>
          </p:nvPr>
        </p:nvSpPr>
        <p:spPr/>
        <p:txBody>
          <a:bodyPr/>
          <a:lstStyle/>
          <a:p>
            <a:pPr>
              <a:lnSpc>
                <a:spcPct val="90000"/>
              </a:lnSpc>
            </a:pPr>
            <a:r>
              <a:rPr lang="en-US" sz="1800" dirty="0" smtClean="0"/>
              <a:t>The result is overcapacity: 39 million miles of cable were laid underneath railroad beds, natural gas lines, corn fields, and roads—enough to encircle the Earth more than 1,500 times. Today less than 5% of the cable is "lit"; the rest remains dark, and most is not likely to be "lit." </a:t>
            </a:r>
          </a:p>
          <a:p>
            <a:pPr>
              <a:lnSpc>
                <a:spcPct val="90000"/>
              </a:lnSpc>
            </a:pPr>
            <a:r>
              <a:rPr lang="en-US" sz="1800" dirty="0" smtClean="0"/>
              <a:t>But reality has further asserted itself, causing additional problems in the physical economy and revenues of the telecom sector, and ripping apart that sector's two fundamental assumptions. The sector's CEOs thought that increased volumes of data traffic, as opposed to voice calls, would be the savior of the telecom industry. But data users, mostly corporations, instead of paying on the more expensive per-minute basis, are paying for the data in bulk. On this basis, data transmission is not even as profitable as old-fashioned voice calls.</a:t>
            </a:r>
          </a:p>
          <a:p>
            <a:pPr>
              <a:lnSpc>
                <a:spcPct val="90000"/>
              </a:lnSpc>
            </a:pPr>
            <a:r>
              <a:rPr lang="en-US" sz="1800" dirty="0" smtClean="0"/>
              <a:t>Belief that voice-call traffic would rise. But alarmed industry executives report that people are sending millions of e-mails per day, instead of spending money for telephone calls. Some industry sources now predict that, in the future, the volume of voice calls will fall each year.</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dirty="0" smtClean="0"/>
              <a:t>Financial and business problems</a:t>
            </a:r>
          </a:p>
        </p:txBody>
      </p:sp>
      <p:sp>
        <p:nvSpPr>
          <p:cNvPr id="157699" name="Rectangle 3"/>
          <p:cNvSpPr>
            <a:spLocks noGrp="1" noChangeArrowheads="1"/>
          </p:cNvSpPr>
          <p:nvPr>
            <p:ph type="body" idx="1"/>
          </p:nvPr>
        </p:nvSpPr>
        <p:spPr/>
        <p:txBody>
          <a:bodyPr>
            <a:noAutofit/>
          </a:bodyPr>
          <a:lstStyle/>
          <a:p>
            <a:r>
              <a:rPr lang="en-US" sz="2400" dirty="0" smtClean="0"/>
              <a:t>The telecom sector collapse is driven by two intertwined forces. </a:t>
            </a:r>
          </a:p>
          <a:p>
            <a:pPr lvl="1"/>
            <a:r>
              <a:rPr lang="en-US" sz="2000" dirty="0" smtClean="0"/>
              <a:t>First, it is over-leveraged: Its companies borrowed enormous sums of money during the 1990s, to finance a wave of mergers and some expansion. Telecoms' total outstanding debt—still estimated at $650 billion or more—requires debt service far larger than that portion of the sector's revenue stream available to service it; it is sucking the telecom sector dry.</a:t>
            </a:r>
          </a:p>
          <a:p>
            <a:pPr lvl="1"/>
            <a:r>
              <a:rPr lang="en-US" sz="2000" dirty="0" smtClean="0"/>
              <a:t>Every company that could get its hands on the stuff proclaimed that it was going to build a national, or super-regional fiber-optic network. In some cases, four to six companies built fiber-optic cable networks between or within the same major cities, far beyond prospective levels of voice or data transmission.</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Iridium</a:t>
            </a:r>
            <a:endParaRPr lang="en-US" dirty="0"/>
          </a:p>
        </p:txBody>
      </p:sp>
      <p:sp>
        <p:nvSpPr>
          <p:cNvPr id="3" name="Content Placeholder 2"/>
          <p:cNvSpPr>
            <a:spLocks noGrp="1"/>
          </p:cNvSpPr>
          <p:nvPr>
            <p:ph idx="1"/>
          </p:nvPr>
        </p:nvSpPr>
        <p:spPr/>
        <p:txBody>
          <a:bodyPr>
            <a:normAutofit lnSpcReduction="10000"/>
          </a:bodyPr>
          <a:lstStyle/>
          <a:p>
            <a:r>
              <a:rPr lang="en-US" dirty="0" smtClean="0"/>
              <a:t>How Valuable is Reputation and Quality of Sponsor</a:t>
            </a:r>
          </a:p>
          <a:p>
            <a:r>
              <a:rPr lang="en-US" dirty="0" smtClean="0"/>
              <a:t>What Risks are Debt Risks versus Equity Risks</a:t>
            </a:r>
          </a:p>
          <a:p>
            <a:r>
              <a:rPr lang="en-US" dirty="0" smtClean="0"/>
              <a:t>Marketing Risks</a:t>
            </a:r>
          </a:p>
          <a:p>
            <a:pPr lvl="1"/>
            <a:r>
              <a:rPr lang="en-US" dirty="0" smtClean="0"/>
              <a:t>Pricing of Product</a:t>
            </a:r>
          </a:p>
          <a:p>
            <a:pPr lvl="1"/>
            <a:r>
              <a:rPr lang="en-US" dirty="0" smtClean="0"/>
              <a:t>Convenience of Product</a:t>
            </a:r>
          </a:p>
          <a:p>
            <a:r>
              <a:rPr lang="en-US" dirty="0" smtClean="0"/>
              <a:t>Technology and Pricing Flexibility</a:t>
            </a:r>
            <a:endParaRPr lang="en-US" dirty="0" smtClean="0"/>
          </a:p>
          <a:p>
            <a:pPr lvl="1"/>
            <a:r>
              <a:rPr lang="en-US" dirty="0" smtClean="0"/>
              <a:t>What is the capacity if lower price and increase volumes</a:t>
            </a:r>
          </a:p>
          <a:p>
            <a:pPr lvl="1"/>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dirty="0" smtClean="0"/>
              <a:t>Technology Risk</a:t>
            </a:r>
          </a:p>
        </p:txBody>
      </p:sp>
      <p:sp>
        <p:nvSpPr>
          <p:cNvPr id="158723" name="Rectangle 3"/>
          <p:cNvSpPr>
            <a:spLocks noGrp="1" noChangeArrowheads="1"/>
          </p:cNvSpPr>
          <p:nvPr>
            <p:ph type="body" idx="1"/>
          </p:nvPr>
        </p:nvSpPr>
        <p:spPr/>
        <p:txBody>
          <a:bodyPr>
            <a:normAutofit/>
          </a:bodyPr>
          <a:lstStyle/>
          <a:p>
            <a:pPr>
              <a:lnSpc>
                <a:spcPct val="80000"/>
              </a:lnSpc>
            </a:pPr>
            <a:r>
              <a:rPr lang="en-US" sz="2400" dirty="0" smtClean="0"/>
              <a:t>Project Financing is seldom applied to new technology.  </a:t>
            </a:r>
          </a:p>
          <a:p>
            <a:pPr>
              <a:lnSpc>
                <a:spcPct val="80000"/>
              </a:lnSpc>
            </a:pPr>
            <a:r>
              <a:rPr lang="en-US" sz="2400" dirty="0" smtClean="0"/>
              <a:t>Can take technology risk if:</a:t>
            </a:r>
          </a:p>
          <a:p>
            <a:pPr lvl="1">
              <a:lnSpc>
                <a:spcPct val="80000"/>
              </a:lnSpc>
            </a:pPr>
            <a:r>
              <a:rPr lang="en-US" sz="2000" dirty="0" smtClean="0"/>
              <a:t>Known and proven technology is used;</a:t>
            </a:r>
          </a:p>
          <a:p>
            <a:pPr lvl="1">
              <a:lnSpc>
                <a:spcPct val="80000"/>
              </a:lnSpc>
            </a:pPr>
            <a:r>
              <a:rPr lang="en-US" sz="2000" dirty="0" smtClean="0"/>
              <a:t>The facilities are projected to remain technologically competitive; and</a:t>
            </a:r>
          </a:p>
          <a:p>
            <a:pPr lvl="1">
              <a:lnSpc>
                <a:spcPct val="80000"/>
              </a:lnSpc>
            </a:pPr>
            <a:r>
              <a:rPr lang="en-US" sz="2000" dirty="0" smtClean="0"/>
              <a:t>Plant/project life is longer than the funding life;</a:t>
            </a:r>
          </a:p>
          <a:p>
            <a:pPr>
              <a:lnSpc>
                <a:spcPct val="80000"/>
              </a:lnSpc>
            </a:pPr>
            <a:r>
              <a:rPr lang="en-US" sz="2400" dirty="0" smtClean="0"/>
              <a:t>Project financiers do not want to be ‘first’ to bank a project with new technology.</a:t>
            </a:r>
          </a:p>
          <a:p>
            <a:pPr lvl="1">
              <a:lnSpc>
                <a:spcPct val="80000"/>
              </a:lnSpc>
            </a:pPr>
            <a:r>
              <a:rPr lang="en-US" sz="2000" dirty="0" smtClean="0"/>
              <a:t>If an untried </a:t>
            </a:r>
            <a:r>
              <a:rPr lang="en-US" sz="2000" dirty="0" err="1" smtClean="0"/>
              <a:t>taechnology</a:t>
            </a:r>
            <a:r>
              <a:rPr lang="en-US" sz="2000" dirty="0" smtClean="0"/>
              <a:t> </a:t>
            </a:r>
            <a:r>
              <a:rPr lang="en-US" sz="2000" dirty="0" smtClean="0"/>
              <a:t>is incorporated into a new project, most financiers will require extra support. </a:t>
            </a:r>
          </a:p>
          <a:p>
            <a:pPr lvl="2">
              <a:lnSpc>
                <a:spcPct val="80000"/>
              </a:lnSpc>
            </a:pPr>
            <a:r>
              <a:rPr lang="en-US" sz="1800" dirty="0" smtClean="0"/>
              <a:t>Liquidated damage provisions after the plant is complete</a:t>
            </a:r>
          </a:p>
          <a:p>
            <a:pPr lvl="2">
              <a:lnSpc>
                <a:spcPct val="80000"/>
              </a:lnSpc>
            </a:pPr>
            <a:r>
              <a:rPr lang="en-US" sz="1800" dirty="0" smtClean="0"/>
              <a:t>Added insurance</a:t>
            </a:r>
          </a:p>
          <a:p>
            <a:pPr lvl="2">
              <a:lnSpc>
                <a:spcPct val="80000"/>
              </a:lnSpc>
            </a:pPr>
            <a:r>
              <a:rPr lang="en-US" sz="1800" dirty="0" smtClean="0"/>
              <a:t>Sponsor guarantee  </a:t>
            </a:r>
          </a:p>
          <a:p>
            <a:pPr lvl="1">
              <a:lnSpc>
                <a:spcPct val="80000"/>
              </a:lnSpc>
            </a:pPr>
            <a:r>
              <a:rPr lang="en-US" sz="2000" dirty="0" smtClean="0"/>
              <a:t>Covenants will be required to ensure that the borrower applies generally accepted operating practices and obeys the applicable laws including environmental regulations.  (the "prudent operator" clause).</a:t>
            </a:r>
          </a:p>
          <a:p>
            <a:pPr>
              <a:lnSpc>
                <a:spcPct val="80000"/>
              </a:lnSpc>
              <a:buFontTx/>
              <a:buNone/>
            </a:pPr>
            <a:endParaRPr lang="en-US" sz="2400"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Basic Problem of Project Finance – No History (From Iridum Prospectus)</a:t>
            </a:r>
            <a:endParaRPr lang="en-US" dirty="0"/>
          </a:p>
        </p:txBody>
      </p:sp>
      <p:sp>
        <p:nvSpPr>
          <p:cNvPr id="4" name="Content Placeholder 3"/>
          <p:cNvSpPr>
            <a:spLocks noGrp="1"/>
          </p:cNvSpPr>
          <p:nvPr>
            <p:ph idx="1"/>
          </p:nvPr>
        </p:nvSpPr>
        <p:spPr/>
        <p:txBody>
          <a:bodyPr/>
          <a:lstStyle/>
          <a:p>
            <a:r>
              <a:rPr lang="en-US" sz="1800" dirty="0" smtClean="0"/>
              <a:t> Iridium is a development stage enterprise with no operating </a:t>
            </a:r>
            <a:r>
              <a:rPr lang="en-US" sz="1800" dirty="0" smtClean="0"/>
              <a:t>history.. Accordingly</a:t>
            </a:r>
            <a:r>
              <a:rPr lang="en-US" sz="1800" dirty="0" smtClean="0"/>
              <a:t>, all statements in this Prospectus that are not clearly </a:t>
            </a:r>
            <a:r>
              <a:rPr lang="en-US" sz="1800" dirty="0" smtClean="0"/>
              <a:t>historical in </a:t>
            </a:r>
            <a:r>
              <a:rPr lang="en-US" sz="1800" dirty="0" smtClean="0"/>
              <a:t>nature are forward looking. Examples of such forward looking </a:t>
            </a:r>
            <a:r>
              <a:rPr lang="en-US" sz="1800" dirty="0" smtClean="0"/>
              <a:t>statements include </a:t>
            </a:r>
            <a:r>
              <a:rPr lang="en-US" sz="1800" dirty="0" smtClean="0"/>
              <a:t>the statements concerning Iridium's operations, </a:t>
            </a:r>
            <a:r>
              <a:rPr lang="en-US" sz="1800" dirty="0" smtClean="0"/>
              <a:t>prospect s</a:t>
            </a:r>
            <a:r>
              <a:rPr lang="en-US" sz="1800" dirty="0" smtClean="0"/>
              <a:t>, </a:t>
            </a:r>
            <a:r>
              <a:rPr lang="en-US" sz="1800" dirty="0" smtClean="0"/>
              <a:t>markets, technical </a:t>
            </a:r>
            <a:r>
              <a:rPr lang="en-US" sz="1800" dirty="0" smtClean="0"/>
              <a:t>capabilities, funding needs, financing sources, pricing, </a:t>
            </a:r>
            <a:r>
              <a:rPr lang="en-US" sz="1800" dirty="0" smtClean="0"/>
              <a:t>launch schedule</a:t>
            </a:r>
            <a:r>
              <a:rPr lang="en-US" sz="1800" dirty="0" smtClean="0"/>
              <a:t>, commercial operations schedule, estimates of the size of </a:t>
            </a:r>
            <a:r>
              <a:rPr lang="en-US" sz="1800" dirty="0" smtClean="0"/>
              <a:t>addressable markets </a:t>
            </a:r>
            <a:r>
              <a:rPr lang="en-US" sz="1800" dirty="0" smtClean="0"/>
              <a:t>for mobile satellite services, estimates of customer counts, the </a:t>
            </a:r>
            <a:r>
              <a:rPr lang="en-US" sz="1800" dirty="0" smtClean="0"/>
              <a:t>last year </a:t>
            </a:r>
            <a:r>
              <a:rPr lang="en-US" sz="1800" dirty="0" smtClean="0"/>
              <a:t>in which Iridium will have negative cash flow and a net increase </a:t>
            </a:r>
            <a:r>
              <a:rPr lang="en-US" sz="1800" dirty="0" smtClean="0"/>
              <a:t>in  year-end </a:t>
            </a:r>
            <a:r>
              <a:rPr lang="en-US" sz="1800" dirty="0" smtClean="0"/>
              <a:t>borrowings, and future regulatory approvals, as well as </a:t>
            </a:r>
            <a:r>
              <a:rPr lang="en-US" sz="1800" dirty="0" smtClean="0"/>
              <a:t>information concerning </a:t>
            </a:r>
            <a:r>
              <a:rPr lang="en-US" sz="1800" dirty="0" smtClean="0"/>
              <a:t>expected characteristics of competing systems and expected actions </a:t>
            </a:r>
            <a:r>
              <a:rPr lang="en-US" sz="1800" dirty="0" smtClean="0"/>
              <a:t>of third </a:t>
            </a:r>
            <a:r>
              <a:rPr lang="en-US" sz="1800" dirty="0" smtClean="0"/>
              <a:t>parties such as equipment suppliers, gateway operators, service </a:t>
            </a:r>
            <a:r>
              <a:rPr lang="en-US" sz="1800" dirty="0" smtClean="0"/>
              <a:t>providers and </a:t>
            </a:r>
            <a:r>
              <a:rPr lang="en-US" sz="1800" dirty="0" smtClean="0"/>
              <a:t>roaming partners. These forward looking statements are inherently </a:t>
            </a:r>
            <a:r>
              <a:rPr lang="en-US" sz="1800" dirty="0" smtClean="0"/>
              <a:t>predictive  and </a:t>
            </a:r>
            <a:r>
              <a:rPr lang="en-US" sz="1800" dirty="0" smtClean="0"/>
              <a:t>speculative and no assurance can be given that any of such statements will prove to be correct. Actual results and developments </a:t>
            </a:r>
            <a:r>
              <a:rPr lang="en-US" sz="1800" dirty="0" smtClean="0"/>
              <a:t>may be </a:t>
            </a:r>
            <a:r>
              <a:rPr lang="en-US" sz="1800" dirty="0" smtClean="0"/>
              <a:t>materially different from those expressed or implied by such statements. </a:t>
            </a:r>
            <a:endParaRPr lang="en-US" sz="18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Iridium Concept - Continued</a:t>
            </a:r>
            <a:endParaRPr lang="en-US" dirty="0"/>
          </a:p>
        </p:txBody>
      </p:sp>
      <p:sp>
        <p:nvSpPr>
          <p:cNvPr id="3" name="Content Placeholder 2"/>
          <p:cNvSpPr>
            <a:spLocks noGrp="1"/>
          </p:cNvSpPr>
          <p:nvPr>
            <p:ph idx="1"/>
          </p:nvPr>
        </p:nvSpPr>
        <p:spPr/>
        <p:txBody>
          <a:bodyPr/>
          <a:lstStyle/>
          <a:p>
            <a:r>
              <a:rPr lang="en-US" sz="1700" dirty="0" smtClean="0"/>
              <a:t> Iridium Operating LLC ("Iridium") is developing and commercializing </a:t>
            </a:r>
            <a:r>
              <a:rPr lang="en-US" sz="1700" dirty="0" smtClean="0"/>
              <a:t>a global </a:t>
            </a:r>
            <a:r>
              <a:rPr lang="en-US" sz="1700" dirty="0" smtClean="0"/>
              <a:t>mobile wireless communications system that will enable subscribers </a:t>
            </a:r>
            <a:r>
              <a:rPr lang="en-US" sz="1700" dirty="0" smtClean="0"/>
              <a:t>to send </a:t>
            </a:r>
            <a:r>
              <a:rPr lang="en-US" sz="1700" dirty="0" smtClean="0"/>
              <a:t>and receive telephone calls virtually anywhere in the world -- all with </a:t>
            </a:r>
            <a:r>
              <a:rPr lang="en-US" sz="1700" dirty="0" smtClean="0"/>
              <a:t>one phone</a:t>
            </a:r>
            <a:r>
              <a:rPr lang="en-US" sz="1700" dirty="0" smtClean="0"/>
              <a:t>, one phone number and one customer bill. The IRIDIUM communications </a:t>
            </a:r>
            <a:r>
              <a:rPr lang="en-US" sz="1700" dirty="0" smtClean="0"/>
              <a:t>system (the </a:t>
            </a:r>
            <a:r>
              <a:rPr lang="en-US" sz="1700" dirty="0" smtClean="0"/>
              <a:t>"IRIDIUM System") will combine the convenience of terrestrial </a:t>
            </a:r>
            <a:r>
              <a:rPr lang="en-US" sz="1700" dirty="0" smtClean="0"/>
              <a:t>wireless systems </a:t>
            </a:r>
            <a:r>
              <a:rPr lang="en-US" sz="1700" dirty="0" smtClean="0"/>
              <a:t>with the global reach of Iridium's satellite system. </a:t>
            </a:r>
            <a:endParaRPr lang="en-US" sz="1700" dirty="0" smtClean="0"/>
          </a:p>
          <a:p>
            <a:r>
              <a:rPr lang="en-US" sz="1700" dirty="0" smtClean="0"/>
              <a:t>The </a:t>
            </a:r>
            <a:r>
              <a:rPr lang="en-US" sz="1700" dirty="0" smtClean="0"/>
              <a:t>IRIDIUM </a:t>
            </a:r>
            <a:r>
              <a:rPr lang="en-US" sz="1700" dirty="0" smtClean="0"/>
              <a:t>System encompasses </a:t>
            </a:r>
            <a:r>
              <a:rPr lang="en-US" sz="1700" dirty="0" smtClean="0"/>
              <a:t>four components</a:t>
            </a:r>
            <a:r>
              <a:rPr lang="en-US" sz="1700" dirty="0" smtClean="0"/>
              <a:t>:</a:t>
            </a:r>
          </a:p>
          <a:p>
            <a:pPr lvl="1"/>
            <a:r>
              <a:rPr lang="en-US" sz="1500" dirty="0" smtClean="0"/>
              <a:t>the </a:t>
            </a:r>
            <a:r>
              <a:rPr lang="en-US" sz="1500" dirty="0" smtClean="0"/>
              <a:t>"space segment," which will include the </a:t>
            </a:r>
            <a:r>
              <a:rPr lang="en-US" sz="1500" dirty="0" smtClean="0"/>
              <a:t>low earth </a:t>
            </a:r>
            <a:r>
              <a:rPr lang="en-US" sz="1500" dirty="0" smtClean="0"/>
              <a:t>orbit satellite constellation and the related control facilities; </a:t>
            </a:r>
            <a:endParaRPr lang="en-US" sz="1500" dirty="0" smtClean="0"/>
          </a:p>
          <a:p>
            <a:pPr lvl="1"/>
            <a:r>
              <a:rPr lang="en-US" sz="1500" dirty="0" smtClean="0"/>
              <a:t>the ground </a:t>
            </a:r>
            <a:r>
              <a:rPr lang="en-US" sz="1500" dirty="0" smtClean="0"/>
              <a:t>stations or "gateways," which will link the satellites to </a:t>
            </a:r>
            <a:r>
              <a:rPr lang="en-US" sz="1500" dirty="0" smtClean="0"/>
              <a:t>terrestrial communications </a:t>
            </a:r>
            <a:r>
              <a:rPr lang="en-US" sz="1500" dirty="0" smtClean="0"/>
              <a:t>systems; </a:t>
            </a:r>
            <a:endParaRPr lang="en-US" sz="1500" dirty="0" smtClean="0"/>
          </a:p>
          <a:p>
            <a:pPr lvl="1"/>
            <a:r>
              <a:rPr lang="en-US" sz="1500" dirty="0" smtClean="0"/>
              <a:t>the </a:t>
            </a:r>
            <a:r>
              <a:rPr lang="en-US" sz="1500" dirty="0" smtClean="0"/>
              <a:t>Iridium subscriber equipment, which will </a:t>
            </a:r>
            <a:r>
              <a:rPr lang="en-US" sz="1500" dirty="0" smtClean="0"/>
              <a:t>provide mobile access </a:t>
            </a:r>
            <a:r>
              <a:rPr lang="en-US" sz="1500" dirty="0" smtClean="0"/>
              <a:t>to the satellite system and terrestrial wireless systems; and </a:t>
            </a:r>
            <a:endParaRPr lang="en-US" sz="1500" dirty="0" smtClean="0"/>
          </a:p>
          <a:p>
            <a:pPr lvl="1"/>
            <a:r>
              <a:rPr lang="en-US" sz="1500" dirty="0" smtClean="0"/>
              <a:t>the terrestrial </a:t>
            </a:r>
            <a:r>
              <a:rPr lang="en-US" sz="1500" dirty="0" smtClean="0"/>
              <a:t>wireless interprotocol roaming infrastructure, which will </a:t>
            </a:r>
            <a:r>
              <a:rPr lang="en-US" sz="1500" dirty="0" smtClean="0"/>
              <a:t>facilitate roaming </a:t>
            </a:r>
            <a:r>
              <a:rPr lang="en-US" sz="1500" dirty="0" smtClean="0"/>
              <a:t>among the Iridium satellite system and multiple terrestrial </a:t>
            </a:r>
            <a:r>
              <a:rPr lang="en-US" sz="1500" dirty="0" smtClean="0"/>
              <a:t>wireless systems </a:t>
            </a:r>
            <a:r>
              <a:rPr lang="en-US" sz="1500" dirty="0" smtClean="0"/>
              <a:t>that use different wireless protocols. </a:t>
            </a:r>
            <a:endParaRPr lang="en-US" sz="1500" dirty="0" smtClean="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of </a:t>
            </a:r>
            <a:r>
              <a:rPr lang="en-US" dirty="0" err="1" smtClean="0"/>
              <a:t>Satallites</a:t>
            </a:r>
            <a:endParaRPr lang="en-US" dirty="0"/>
          </a:p>
        </p:txBody>
      </p:sp>
      <p:sp>
        <p:nvSpPr>
          <p:cNvPr id="3" name="Content Placeholder 2"/>
          <p:cNvSpPr>
            <a:spLocks noGrp="1"/>
          </p:cNvSpPr>
          <p:nvPr>
            <p:ph idx="1"/>
          </p:nvPr>
        </p:nvSpPr>
        <p:spPr/>
        <p:txBody>
          <a:bodyPr/>
          <a:lstStyle/>
          <a:p>
            <a:r>
              <a:rPr lang="en-US" sz="1800" dirty="0" smtClean="0"/>
              <a:t>The first launch of Iridium satellites occurred on May 5, 1997. Iridium expects to commence commercial operations in September 1998. The satellite constellation is being designed, assembled and delivered in orbit by Motorola, Inc. ("Motorola"), a leading international provider of wireless communications systems, phones and pagers, semiconductors and other electronic equipment. Motorola also is the principal investor in Iridium, having provided investments, guarantees and conditional  to provide guarantees totaling over $1.1 billion, including its conditional commitment to guarantee up to an additional $350 million of borrowings under the Guaranteed Bank Facility described below. </a:t>
            </a:r>
          </a:p>
          <a:p>
            <a:r>
              <a:rPr lang="en-US" sz="1800" dirty="0" smtClean="0"/>
              <a:t>Other strategic investors include leading wireless communications service providers from around the world, as well as experienced satellite manufacturers and experienced launch providers. Iridium is a wholly owned subsidiary of Iridium LLC, a Delaware limited liability company ("Iridium LLC" or "Parent"). </a:t>
            </a:r>
          </a:p>
          <a:p>
            <a:endParaRPr lang="en-US"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normAutofit fontScale="90000"/>
          </a:bodyPr>
          <a:lstStyle/>
          <a:p>
            <a:r>
              <a:rPr lang="en-US" dirty="0" smtClean="0"/>
              <a:t>Forecasts for Iridium Relative to Current </a:t>
            </a:r>
            <a:r>
              <a:rPr lang="en-US" dirty="0" smtClean="0"/>
              <a:t>Industry</a:t>
            </a:r>
            <a:endParaRPr lang="en-US" dirty="0" smtClean="0"/>
          </a:p>
        </p:txBody>
      </p:sp>
      <p:pic>
        <p:nvPicPr>
          <p:cNvPr id="209924" name="Picture 4"/>
          <p:cNvPicPr>
            <a:picLocks noGrp="1" noChangeAspect="1" noChangeArrowheads="1"/>
          </p:cNvPicPr>
          <p:nvPr>
            <p:ph type="body" idx="1"/>
          </p:nvPr>
        </p:nvPicPr>
        <p:blipFill>
          <a:blip r:embed="rId2" cstate="print"/>
          <a:srcRect/>
          <a:stretch>
            <a:fillRect/>
          </a:stretch>
        </p:blipFill>
        <p:spPr>
          <a:xfrm>
            <a:off x="862013" y="1295400"/>
            <a:ext cx="7496175" cy="5105400"/>
          </a:xfrm>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dirty="0" smtClean="0"/>
              <a:t>Iridium Sources and Uses</a:t>
            </a:r>
          </a:p>
        </p:txBody>
      </p:sp>
      <p:pic>
        <p:nvPicPr>
          <p:cNvPr id="210948" name="Picture 4"/>
          <p:cNvPicPr>
            <a:picLocks noGrp="1" noChangeAspect="1" noChangeArrowheads="1"/>
          </p:cNvPicPr>
          <p:nvPr>
            <p:ph type="body" idx="1"/>
          </p:nvPr>
        </p:nvPicPr>
        <p:blipFill>
          <a:blip r:embed="rId2" cstate="print"/>
          <a:srcRect/>
          <a:stretch>
            <a:fillRect/>
          </a:stretch>
        </p:blipFill>
        <p:spPr>
          <a:xfrm>
            <a:off x="228600" y="2514600"/>
            <a:ext cx="8915400" cy="2744788"/>
          </a:xfrm>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idx="4294967295"/>
          </p:nvPr>
        </p:nvSpPr>
        <p:spPr/>
        <p:txBody>
          <a:bodyPr>
            <a:normAutofit fontScale="90000"/>
          </a:bodyPr>
          <a:lstStyle/>
          <a:p>
            <a:r>
              <a:rPr lang="en-US" dirty="0" smtClean="0"/>
              <a:t>Example of Technical Obsolescence – Iridum</a:t>
            </a:r>
          </a:p>
        </p:txBody>
      </p:sp>
      <p:sp>
        <p:nvSpPr>
          <p:cNvPr id="204803" name="Rectangle 3"/>
          <p:cNvSpPr>
            <a:spLocks noGrp="1" noChangeArrowheads="1"/>
          </p:cNvSpPr>
          <p:nvPr>
            <p:ph type="body" idx="4294967295"/>
          </p:nvPr>
        </p:nvSpPr>
        <p:spPr/>
        <p:txBody>
          <a:bodyPr/>
          <a:lstStyle/>
          <a:p>
            <a:pPr marL="342900" indent="-342900">
              <a:lnSpc>
                <a:spcPct val="90000"/>
              </a:lnSpc>
            </a:pPr>
            <a:r>
              <a:rPr lang="en-US" dirty="0" smtClean="0"/>
              <a:t>Feasibility Studies </a:t>
            </a:r>
          </a:p>
          <a:p>
            <a:pPr marL="742950" lvl="1" indent="-285750">
              <a:lnSpc>
                <a:spcPct val="90000"/>
              </a:lnSpc>
            </a:pPr>
            <a:r>
              <a:rPr lang="en-US" dirty="0" smtClean="0"/>
              <a:t>$880 million bridge financing</a:t>
            </a:r>
          </a:p>
          <a:p>
            <a:pPr marL="742950" lvl="1" indent="-285750">
              <a:lnSpc>
                <a:spcPct val="90000"/>
              </a:lnSpc>
            </a:pPr>
            <a:r>
              <a:rPr lang="en-US" dirty="0" smtClean="0"/>
              <a:t>66 Low earth orbiting satellites</a:t>
            </a:r>
          </a:p>
          <a:p>
            <a:pPr marL="742950" lvl="1" indent="-285750">
              <a:lnSpc>
                <a:spcPct val="90000"/>
              </a:lnSpc>
            </a:pPr>
            <a:r>
              <a:rPr lang="en-US" dirty="0" smtClean="0"/>
              <a:t>International charges $4-7 per minute</a:t>
            </a:r>
          </a:p>
          <a:p>
            <a:pPr marL="742950" lvl="1" indent="-285750">
              <a:lnSpc>
                <a:spcPct val="90000"/>
              </a:lnSpc>
            </a:pPr>
            <a:r>
              <a:rPr lang="en-US" dirty="0" smtClean="0"/>
              <a:t>Handsets cost $3,000 each</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dirty="0" smtClean="0"/>
              <a:t>Demand Expectations for Telecom</a:t>
            </a:r>
          </a:p>
        </p:txBody>
      </p:sp>
      <p:sp>
        <p:nvSpPr>
          <p:cNvPr id="208899" name="Rectangle 3"/>
          <p:cNvSpPr>
            <a:spLocks noGrp="1" noChangeArrowheads="1"/>
          </p:cNvSpPr>
          <p:nvPr>
            <p:ph type="body" idx="1"/>
          </p:nvPr>
        </p:nvSpPr>
        <p:spPr/>
        <p:txBody>
          <a:bodyPr/>
          <a:lstStyle/>
          <a:p>
            <a:pPr>
              <a:lnSpc>
                <a:spcPct val="90000"/>
              </a:lnSpc>
            </a:pPr>
            <a:r>
              <a:rPr lang="en-US" altLang="zh-CN" sz="1800" i="1" dirty="0" smtClean="0">
                <a:ea typeface="SimSun" pitchFamily="2" charset="-122"/>
              </a:rPr>
              <a:t>During the boom many people believed that Internet traffic was doubling roughly every 100 days.  This fantasy was based on statements made by WorldCom in the 1997 time frame….It led to financiers to put up trillions of dollars in capital.  After all, demand would soon catch up with whatever supply that could be built.  </a:t>
            </a:r>
            <a:endParaRPr lang="en-US" altLang="zh-CN" sz="1800" dirty="0" smtClean="0">
              <a:ea typeface="SimSun" pitchFamily="2" charset="-122"/>
            </a:endParaRPr>
          </a:p>
          <a:p>
            <a:pPr>
              <a:lnSpc>
                <a:spcPct val="90000"/>
              </a:lnSpc>
            </a:pPr>
            <a:r>
              <a:rPr lang="en-US" altLang="zh-CN" sz="1800" dirty="0" smtClean="0">
                <a:ea typeface="SimSun" pitchFamily="2" charset="-122"/>
              </a:rPr>
              <a:t>The specific reference to this growth rate was a statement of the chief financial officer of Worldcom, John Sidgemore, who stated</a:t>
            </a:r>
            <a:r>
              <a:rPr lang="en-US" altLang="zh-CN" sz="1800" dirty="0" smtClean="0">
                <a:ea typeface="SimSun" pitchFamily="2" charset="-122"/>
                <a:hlinkClick r:id="" action="ppaction://noaction"/>
              </a:rPr>
              <a:t>[1]</a:t>
            </a:r>
            <a:r>
              <a:rPr lang="en-US" altLang="zh-CN" sz="1800" dirty="0" smtClean="0">
                <a:ea typeface="SimSun" pitchFamily="2" charset="-122"/>
              </a:rPr>
              <a:t>:</a:t>
            </a:r>
            <a:endParaRPr lang="en-US" altLang="zh-CN" sz="1800" i="1" dirty="0" smtClean="0">
              <a:ea typeface="SimSun" pitchFamily="2" charset="-122"/>
            </a:endParaRPr>
          </a:p>
          <a:p>
            <a:pPr>
              <a:lnSpc>
                <a:spcPct val="90000"/>
              </a:lnSpc>
            </a:pPr>
            <a:r>
              <a:rPr lang="en-US" altLang="zh-CN" sz="1800" i="1" dirty="0" smtClean="0">
                <a:ea typeface="SimSun" pitchFamily="2" charset="-122"/>
              </a:rPr>
              <a:t>We’re seeing growth at an unprecedented level. Our backbone doubles every 3.7 months, which means that it’s growing by a factor of 10 every year. So three years from now, we expect our network to be 1,000 times the size it is today. . . . The big challenge is to deploy infrastructure fast enough to accommodate such a growth rate.  We’re in a supply-constrained economy for the first time in the telecom industry.</a:t>
            </a:r>
            <a:endParaRPr lang="en-US" altLang="zh-CN" sz="1800" dirty="0" smtClean="0">
              <a:ea typeface="SimSun" pitchFamily="2" charset="-122"/>
            </a:endParaRPr>
          </a:p>
          <a:p>
            <a:pPr>
              <a:lnSpc>
                <a:spcPct val="90000"/>
              </a:lnSpc>
            </a:pPr>
            <a:r>
              <a:rPr lang="en-US" altLang="zh-CN" sz="1800" dirty="0" smtClean="0">
                <a:ea typeface="SimSun" pitchFamily="2" charset="-122"/>
              </a:rPr>
              <a:t/>
            </a:r>
            <a:br>
              <a:rPr lang="en-US" altLang="zh-CN" sz="1800" dirty="0" smtClean="0">
                <a:ea typeface="SimSun" pitchFamily="2" charset="-122"/>
              </a:rPr>
            </a:br>
            <a:r>
              <a:rPr lang="en-US" altLang="zh-CN" sz="1800" dirty="0" smtClean="0">
                <a:ea typeface="SimSun" pitchFamily="2" charset="-122"/>
              </a:rPr>
              <a:t>Crowe, Thomas,  “The Telecom Meltdown…Looking For The Underlying Reasons” </a:t>
            </a:r>
            <a:endParaRPr lang="en-US" sz="18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1605</Words>
  <Application>Microsoft Office PowerPoint</Application>
  <PresentationFormat>On-screen Show (4:3)</PresentationFormat>
  <Paragraphs>100</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Iridium '‘Team’'</vt:lpstr>
      <vt:lpstr>Issues in Iridium</vt:lpstr>
      <vt:lpstr>Basic Problem of Project Finance – No History (From Iridum Prospectus)</vt:lpstr>
      <vt:lpstr>Iridium Concept - Continued</vt:lpstr>
      <vt:lpstr>Launch of Satallites</vt:lpstr>
      <vt:lpstr>Forecasts for Iridium Relative to Current Industry</vt:lpstr>
      <vt:lpstr>Iridium Sources and Uses</vt:lpstr>
      <vt:lpstr>Example of Technical Obsolescence – Iridum</vt:lpstr>
      <vt:lpstr>Demand Expectations for Telecom</vt:lpstr>
      <vt:lpstr>The Iridium Concept</vt:lpstr>
      <vt:lpstr>Standard and Poors and Housing Price Assumptions – Comparison with Iriduim Assumptions</vt:lpstr>
      <vt:lpstr>The Iridium Concept</vt:lpstr>
      <vt:lpstr>Forgetting Fundamentals of Supply and Demand and Back of the Envelope Analysis -- Telecommunications</vt:lpstr>
      <vt:lpstr>Default Rates by Industry</vt:lpstr>
      <vt:lpstr>Telecommunications Meltdown</vt:lpstr>
      <vt:lpstr>Price of Telecommunications Lines</vt:lpstr>
      <vt:lpstr>Surplus Supply in Telecommunications </vt:lpstr>
      <vt:lpstr>Demand versus Supply</vt:lpstr>
      <vt:lpstr>Financial and business problems</vt:lpstr>
      <vt:lpstr>Technology Risk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Iridium '‘Team’'</dc:title>
  <dc:creator>Usain Bolt</dc:creator>
  <cp:lastModifiedBy>Usain Bolt</cp:lastModifiedBy>
  <cp:revision>2</cp:revision>
  <dcterms:created xsi:type="dcterms:W3CDTF">2013-04-08T06:13:25Z</dcterms:created>
  <dcterms:modified xsi:type="dcterms:W3CDTF">2013-04-08T06:15:35Z</dcterms:modified>
</cp:coreProperties>
</file>